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2" r:id="rId2"/>
    <p:sldId id="365" r:id="rId3"/>
    <p:sldId id="366" r:id="rId4"/>
    <p:sldId id="367" r:id="rId5"/>
    <p:sldId id="368" r:id="rId6"/>
    <p:sldId id="369" r:id="rId7"/>
    <p:sldId id="370" r:id="rId8"/>
    <p:sldId id="371" r:id="rId9"/>
    <p:sldId id="372" r:id="rId10"/>
    <p:sldId id="373" r:id="rId11"/>
    <p:sldId id="374" r:id="rId12"/>
    <p:sldId id="343" r:id="rId13"/>
    <p:sldId id="344" r:id="rId14"/>
    <p:sldId id="345" r:id="rId15"/>
    <p:sldId id="346" r:id="rId16"/>
    <p:sldId id="347" r:id="rId17"/>
    <p:sldId id="348" r:id="rId18"/>
    <p:sldId id="349" r:id="rId19"/>
    <p:sldId id="350" r:id="rId20"/>
    <p:sldId id="351" r:id="rId21"/>
    <p:sldId id="352" r:id="rId22"/>
    <p:sldId id="353" r:id="rId23"/>
    <p:sldId id="354" r:id="rId24"/>
    <p:sldId id="355" r:id="rId25"/>
    <p:sldId id="356" r:id="rId26"/>
    <p:sldId id="357" r:id="rId27"/>
    <p:sldId id="358" r:id="rId28"/>
    <p:sldId id="375" r:id="rId29"/>
    <p:sldId id="376" r:id="rId30"/>
    <p:sldId id="378" r:id="rId31"/>
    <p:sldId id="379" r:id="rId32"/>
    <p:sldId id="380" r:id="rId33"/>
    <p:sldId id="381" r:id="rId34"/>
    <p:sldId id="382" r:id="rId35"/>
    <p:sldId id="383" r:id="rId36"/>
    <p:sldId id="364" r:id="rId37"/>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72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extLst>
              <a:ext uri="{BEBA8EAE-BF5A-486C-A8C5-ECC9F3942E4B}">
                <a14:imgProps xmlns:a14="http://schemas.microsoft.com/office/drawing/2010/main">
                  <a14:imgLayer r:embed="rId14">
                    <a14:imgEffect>
                      <a14:brightnessContrast bright="-53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11</a:t>
            </a:r>
          </a:p>
          <a:p>
            <a:r>
              <a:rPr lang="en-US" dirty="0"/>
              <a:t>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2:23 Now when He was in Jerusalem at the Passover, during the feast, many believed in His name when they saw the signs which He did.  </a:t>
            </a:r>
            <a:r>
              <a:rPr lang="en-US" baseline="30000" dirty="0"/>
              <a:t>24</a:t>
            </a:r>
            <a:r>
              <a:rPr lang="en-US" dirty="0"/>
              <a:t> But Jesus did not commit Himself to them, because He knew all </a:t>
            </a:r>
            <a:r>
              <a:rPr lang="en-US" i="1" dirty="0"/>
              <a:t>men,</a:t>
            </a:r>
            <a:r>
              <a:rPr lang="en-US" dirty="0"/>
              <a:t>  </a:t>
            </a:r>
            <a:r>
              <a:rPr lang="en-US" baseline="30000" dirty="0"/>
              <a:t>25</a:t>
            </a:r>
            <a:r>
              <a:rPr lang="en-US" dirty="0"/>
              <a:t> and had no need that anyone should testify of man, for He knew what was in man.</a:t>
            </a:r>
          </a:p>
        </p:txBody>
      </p:sp>
    </p:spTree>
    <p:extLst>
      <p:ext uri="{BB962C8B-B14F-4D97-AF65-F5344CB8AC3E}">
        <p14:creationId xmlns:p14="http://schemas.microsoft.com/office/powerpoint/2010/main" val="204569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20:30 And truly Jesus did many other signs in the presence of His disciples, which are not written in this book;  </a:t>
            </a:r>
            <a:r>
              <a:rPr lang="en-US" baseline="30000" dirty="0"/>
              <a:t>31</a:t>
            </a:r>
            <a:r>
              <a:rPr lang="en-US" dirty="0"/>
              <a:t> but these are written that you may believe that Jesus is the Christ, the Son of God, and that believing you may have life in His name. </a:t>
            </a:r>
            <a:r>
              <a:rPr lang="en-US" dirty="0" smtClean="0"/>
              <a:t>	</a:t>
            </a:r>
            <a:endParaRPr lang="en-US" dirty="0"/>
          </a:p>
        </p:txBody>
      </p:sp>
    </p:spTree>
    <p:extLst>
      <p:ext uri="{BB962C8B-B14F-4D97-AF65-F5344CB8AC3E}">
        <p14:creationId xmlns:p14="http://schemas.microsoft.com/office/powerpoint/2010/main" val="146753520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3:1 There was a man of the Pharisees named Nicodemus, a ruler of the Jews.  </a:t>
            </a:r>
            <a:r>
              <a:rPr lang="en-US" baseline="30000" dirty="0"/>
              <a:t>2</a:t>
            </a:r>
            <a:r>
              <a:rPr lang="en-US" dirty="0"/>
              <a:t> This man came to Jesus by night and said to Him, "Rabbi, we know that You are a teacher come from God; for no one can do these signs that You do unless God is with him."</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Nicodemus is only mentioned two other times in Scripture (Jn. 7:50; 19:39), and both instances refer to this meeting at night he had with Jesus.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John 3:3 Jesus answered and said to him, "Most assuredly, I say to you, unless one is born again, he cannot see the kingdom of God."  </a:t>
            </a:r>
            <a:r>
              <a:rPr lang="en-US" baseline="30000" dirty="0"/>
              <a:t>4</a:t>
            </a:r>
            <a:r>
              <a:rPr lang="en-US" dirty="0"/>
              <a:t> Nicodemus said to Him, "How can a man be born when he is old? Can he enter a second time into his mother's womb and be born?"  </a:t>
            </a:r>
            <a:r>
              <a:rPr lang="en-US" baseline="30000" dirty="0"/>
              <a:t>5</a:t>
            </a:r>
            <a:r>
              <a:rPr lang="en-US" dirty="0"/>
              <a:t> Jesus answered, "Most assuredly, I say to you, unless one is born of water and the Spirit, he cannot enter the kingdom of God.</a:t>
            </a:r>
          </a:p>
          <a:p>
            <a:pPr eaLnBrk="1" hangingPunct="1"/>
            <a:endParaRPr lang="en-US" dirty="0"/>
          </a:p>
        </p:txBody>
      </p:sp>
      <p:sp>
        <p:nvSpPr>
          <p:cNvPr id="4" name="TextBox 3"/>
          <p:cNvSpPr txBox="1"/>
          <p:nvPr/>
        </p:nvSpPr>
        <p:spPr>
          <a:xfrm>
            <a:off x="76200" y="4191000"/>
            <a:ext cx="8763000" cy="1384995"/>
          </a:xfrm>
          <a:prstGeom prst="rect">
            <a:avLst/>
          </a:prstGeom>
          <a:noFill/>
        </p:spPr>
        <p:txBody>
          <a:bodyPr wrap="square" rtlCol="0">
            <a:spAutoFit/>
          </a:bodyPr>
          <a:lstStyle/>
          <a:p>
            <a:r>
              <a:rPr lang="en-US" dirty="0"/>
              <a:t>"How can a man be born when he is old? Can he enter a second time into his mother's womb and be born?"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0"/>
                                        <p:tgtEl>
                                          <p:spTgt spid="4">
                                            <p:txEl>
                                              <p:pRg st="0" end="0"/>
                                            </p:txEl>
                                          </p:spTgt>
                                        </p:tgtEl>
                                      </p:cBhvr>
                                    </p:animEffect>
                                  </p:childTnLst>
                                </p:cTn>
                              </p:par>
                            </p:childTnLst>
                          </p:cTn>
                        </p:par>
                        <p:par>
                          <p:cTn id="10" fill="hold">
                            <p:stCondLst>
                              <p:cond delay="5000"/>
                            </p:stCondLst>
                            <p:childTnLst>
                              <p:par>
                                <p:cTn id="11" presetID="10" presetClass="exit" presetSubtype="0" fill="hold" grpId="0" nodeType="afterEffect">
                                  <p:stCondLst>
                                    <p:cond delay="3000"/>
                                  </p:stCondLst>
                                  <p:childTnLst>
                                    <p:animEffect transition="out" filter="fade">
                                      <p:cBhvr>
                                        <p:cTn id="12" dur="500"/>
                                        <p:tgtEl>
                                          <p:spTgt spid="4">
                                            <p:txEl>
                                              <p:pRg st="0" end="0"/>
                                            </p:txEl>
                                          </p:spTgt>
                                        </p:tgtEl>
                                      </p:cBhvr>
                                    </p:animEffect>
                                    <p:set>
                                      <p:cBhvr>
                                        <p:cTn id="13"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The word “water” comes from the Greek word “</a:t>
            </a:r>
            <a:r>
              <a:rPr lang="en-US" dirty="0" err="1"/>
              <a:t>hudor</a:t>
            </a:r>
            <a:r>
              <a:rPr lang="en-US" dirty="0"/>
              <a:t>,” which simply means water.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3:23  Now John also was baptizing in </a:t>
            </a:r>
            <a:r>
              <a:rPr lang="en-US" dirty="0" err="1"/>
              <a:t>Aenon</a:t>
            </a:r>
            <a:r>
              <a:rPr lang="en-US" dirty="0"/>
              <a:t> near </a:t>
            </a:r>
            <a:r>
              <a:rPr lang="en-US" dirty="0" err="1"/>
              <a:t>Salim</a:t>
            </a:r>
            <a:r>
              <a:rPr lang="en-US" dirty="0"/>
              <a:t>, because there was much water there. And they came and were baptized.</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8:36  Now as they went down the road, they came to some water. And the eunuch said, "See, </a:t>
            </a:r>
            <a:r>
              <a:rPr lang="en-US" i="1" dirty="0"/>
              <a:t>here is </a:t>
            </a:r>
            <a:r>
              <a:rPr lang="en-US" dirty="0"/>
              <a:t>water. What hinders me from being baptized?"</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10:47 "Can anyone forbid water, that these should not be baptized who have received the Holy Spirit just as we </a:t>
            </a:r>
            <a:r>
              <a:rPr lang="en-US" i="1" dirty="0"/>
              <a:t>have?"</a:t>
            </a:r>
            <a:r>
              <a:rPr lang="en-US" dirty="0"/>
              <a:t>  </a:t>
            </a:r>
            <a:r>
              <a:rPr lang="en-US" baseline="30000" dirty="0"/>
              <a:t>48</a:t>
            </a:r>
            <a:r>
              <a:rPr lang="en-US" dirty="0"/>
              <a:t> And he commanded them to be baptized in the name of the Lord.</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Peter 3:20 who formerly were disobedient, when once the Divine longsuffering waited in the days of Noah, while </a:t>
            </a:r>
            <a:r>
              <a:rPr lang="en-US" i="1" dirty="0"/>
              <a:t>the </a:t>
            </a:r>
            <a:r>
              <a:rPr lang="en-US" dirty="0"/>
              <a:t>ark was being prepared, in which a few, that is, eight souls, were saved through water.  </a:t>
            </a:r>
            <a:r>
              <a:rPr lang="en-US" baseline="30000" dirty="0"/>
              <a:t>21</a:t>
            </a:r>
            <a:r>
              <a:rPr lang="en-US" dirty="0"/>
              <a:t> There is also an antitype which now saves us -- baptism (not the removal of the filth of the flesh, but the answer of a good conscience toward God), through the resurrection of Jesus Christ,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2:13 Now the Passover of the Jews was at hand, and Jesus went up to Jerusalem.  </a:t>
            </a:r>
            <a:r>
              <a:rPr lang="en-US" baseline="30000" dirty="0"/>
              <a:t>14</a:t>
            </a:r>
            <a:r>
              <a:rPr lang="en-US" dirty="0"/>
              <a:t> And He found in the temple those who sold oxen and sheep and doves, and the money changers doing business.  </a:t>
            </a:r>
            <a:r>
              <a:rPr lang="en-US" baseline="30000" dirty="0"/>
              <a:t>15</a:t>
            </a:r>
            <a:r>
              <a:rPr lang="en-US" dirty="0"/>
              <a:t> When He had made a whip of cords, He drove them all out of the temple, with the sheep and the oxen, and poured out the changers' money and overturned the tables.  </a:t>
            </a:r>
            <a:r>
              <a:rPr lang="en-US" baseline="30000" dirty="0"/>
              <a:t>16</a:t>
            </a:r>
            <a:r>
              <a:rPr lang="en-US" dirty="0"/>
              <a:t> And He said to those who sold doves, "Take these things away! Do not make My Father's house a house of merchandise!"  </a:t>
            </a:r>
            <a:r>
              <a:rPr lang="en-US" baseline="30000" dirty="0"/>
              <a:t>17</a:t>
            </a:r>
            <a:r>
              <a:rPr lang="en-US" dirty="0"/>
              <a:t> Then His disciples remembered that it was written, "Zeal for Your house has eaten Me up."</a:t>
            </a:r>
          </a:p>
        </p:txBody>
      </p:sp>
    </p:spTree>
    <p:extLst>
      <p:ext uri="{BB962C8B-B14F-4D97-AF65-F5344CB8AC3E}">
        <p14:creationId xmlns:p14="http://schemas.microsoft.com/office/powerpoint/2010/main" val="416676525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In Romans 6:3ff and Col 2:13, Paul describes baptism as a burial in which we die to our sins and we are made alive with Jesus, which is exactly what Jesus was describing to Nicodemus about being born again.</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In his monumental work, History of Infant Baptism, William Wall, a leading scholar in the Church of England, asserted that not a single writer of antiquity denied the identification of the “water” of John 3:5 with baptism. He suggested that John Calvin was the first to disassociate the two items, and that Calvin even conceded that his interpretation was “new” (Oxford, 1862, Vol. I, p. 443 - christiancourier.com).</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53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Jesus is teaching that the Holy Spirit is involved with us being born again. </a:t>
            </a:r>
          </a:p>
        </p:txBody>
      </p:sp>
      <p:sp>
        <p:nvSpPr>
          <p:cNvPr id="2" name="TextBox 1"/>
          <p:cNvSpPr txBox="1"/>
          <p:nvPr/>
        </p:nvSpPr>
        <p:spPr>
          <a:xfrm>
            <a:off x="2133600" y="1534392"/>
            <a:ext cx="8763000" cy="954107"/>
          </a:xfrm>
          <a:prstGeom prst="rect">
            <a:avLst/>
          </a:prstGeom>
          <a:noFill/>
        </p:spPr>
        <p:txBody>
          <a:bodyPr wrap="square" rtlCol="0">
            <a:spAutoFit/>
          </a:bodyPr>
          <a:lstStyle/>
          <a:p>
            <a:r>
              <a:rPr lang="en-US" dirty="0">
                <a:effectLst>
                  <a:outerShdw blurRad="38100" dist="38100" dir="2700000" algn="tl">
                    <a:srgbClr val="000000">
                      <a:alpha val="43137"/>
                    </a:srgbClr>
                  </a:outerShdw>
                </a:effectLst>
              </a:rPr>
              <a:t>But the question is, how?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300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Holy Spirit’s main role was to reveal the Word of God to us (Jn. 14:26; 16:13-15). He spoke through some of Jesus’ disciples, who in turn recorded these revelations for us in our Bibles (2 Tim. 3:16-17; 1 Cor. 2:12-13; 2 Pet. 1:20-21). These men would prove that they were speaking by the inspiration of the Holy Spirit by working a miracle by the power of the Holy Spirit</a:t>
            </a:r>
            <a:r>
              <a:rPr lang="en-US" dirty="0" smtClean="0"/>
              <a:t>:</a:t>
            </a:r>
          </a:p>
          <a:p>
            <a:endParaRPr lang="en-US" dirty="0"/>
          </a:p>
          <a:p>
            <a:r>
              <a:rPr lang="en-US" dirty="0"/>
              <a:t>Mark 16:20 And they went out and preached everywhere, the Lord working with </a:t>
            </a:r>
            <a:r>
              <a:rPr lang="en-US" i="1" dirty="0"/>
              <a:t>them </a:t>
            </a:r>
            <a:r>
              <a:rPr lang="en-US" dirty="0"/>
              <a:t>and confirming the word through the accompanying signs. Amen. See also Acts 2:43; 5;12; 6:8; 8:13; Rom. 15:19. </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Jesus said, "It is the Spirit who gives life; the flesh profits nothing. The words that I speak to you are spirit, and </a:t>
            </a:r>
            <a:r>
              <a:rPr lang="en-US" i="1" dirty="0"/>
              <a:t>they </a:t>
            </a:r>
            <a:r>
              <a:rPr lang="en-US" dirty="0"/>
              <a:t>are life” (Jn. 6:63). Paul refers to the New Testament as being a spirit (2 Cor. 3:6), which teaches us that the Holy Spirit works through the Word to show us how we are to enter the kingdom of God. Paul says this</a:t>
            </a:r>
            <a:r>
              <a:rPr lang="en-US" dirty="0" smtClean="0"/>
              <a:t>:</a:t>
            </a:r>
          </a:p>
          <a:p>
            <a:endParaRPr lang="en-US" dirty="0"/>
          </a:p>
          <a:p>
            <a:r>
              <a:rPr lang="en-US" dirty="0"/>
              <a:t>Ephesians 6:17  And take the helmet of salvation, and the sword of the Spirit, which is the word of God;</a:t>
            </a:r>
          </a:p>
          <a:p>
            <a:pPr eaLnBrk="1" hangingPunct="1"/>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1:18 Of His own will He brought us forth by the word of truth, that we might be a kind of </a:t>
            </a:r>
            <a:r>
              <a:rPr lang="en-US" dirty="0" err="1"/>
              <a:t>firstfruits</a:t>
            </a:r>
            <a:r>
              <a:rPr lang="en-US" dirty="0"/>
              <a:t> of His creatures</a:t>
            </a:r>
            <a:r>
              <a:rPr lang="en-US" dirty="0" smtClean="0"/>
              <a:t>.</a:t>
            </a:r>
          </a:p>
          <a:p>
            <a:endParaRPr lang="en-US" dirty="0"/>
          </a:p>
          <a:p>
            <a:r>
              <a:rPr lang="en-US" baseline="30000" dirty="0"/>
              <a:t>21</a:t>
            </a:r>
            <a:r>
              <a:rPr lang="en-US" dirty="0"/>
              <a:t> Therefore lay aside all filthiness and overflow of wickedness, and receive with meekness the implanted word, which is able to save your souls.  See also 1 Pet. 1:23; Rom. 1:16.</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“Husbands, love your wives, just as Christ also loved the church and gave Himself for her, that He might </a:t>
            </a:r>
            <a:r>
              <a:rPr lang="en-US" u="sng" dirty="0"/>
              <a:t>sanctify and cleanse</a:t>
            </a:r>
            <a:r>
              <a:rPr lang="en-US" dirty="0"/>
              <a:t> her with the </a:t>
            </a:r>
            <a:r>
              <a:rPr lang="en-US" u="sng" dirty="0"/>
              <a:t>washing of water</a:t>
            </a:r>
            <a:r>
              <a:rPr lang="en-US" dirty="0"/>
              <a:t> </a:t>
            </a:r>
            <a:r>
              <a:rPr lang="en-US" u="sng" dirty="0"/>
              <a:t>by the word</a:t>
            </a:r>
            <a:r>
              <a:rPr lang="en-US" dirty="0"/>
              <a:t>” (Ephesians 5:25-26</a:t>
            </a:r>
            <a:r>
              <a:rPr lang="en-US" dirty="0" smtClean="0"/>
              <a:t>)</a:t>
            </a:r>
          </a:p>
          <a:p>
            <a:endParaRPr lang="en-US" dirty="0"/>
          </a:p>
          <a:p>
            <a:r>
              <a:rPr lang="en-US" dirty="0"/>
              <a:t>Notice, the 3 elements: “the word”, “washing of water”, and “sanctify and cleanse”. The “word” is obviously a reference to the Word of God. “Washing of water” refers to water baptism. “Sanctify and cleanse” refers to being saved with our sin being removed. </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60939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“…He </a:t>
            </a:r>
            <a:r>
              <a:rPr lang="en-US" sz="2600" u="sng" dirty="0"/>
              <a:t>saved us</a:t>
            </a:r>
            <a:r>
              <a:rPr lang="en-US" sz="2600" dirty="0"/>
              <a:t>, through the </a:t>
            </a:r>
            <a:r>
              <a:rPr lang="en-US" sz="2600" u="sng" dirty="0"/>
              <a:t>washing of regeneration</a:t>
            </a:r>
            <a:r>
              <a:rPr lang="en-US" sz="2600" dirty="0"/>
              <a:t> and </a:t>
            </a:r>
            <a:r>
              <a:rPr lang="en-US" sz="2600" u="sng" dirty="0"/>
              <a:t>renewing of the Holy Spirit”</a:t>
            </a:r>
            <a:r>
              <a:rPr lang="en-US" sz="2600" dirty="0"/>
              <a:t> (Titus 3:5). </a:t>
            </a:r>
            <a:endParaRPr lang="en-US" sz="2600" dirty="0" smtClean="0"/>
          </a:p>
          <a:p>
            <a:endParaRPr lang="en-US" sz="2600" dirty="0"/>
          </a:p>
          <a:p>
            <a:r>
              <a:rPr lang="en-US" sz="2600" dirty="0"/>
              <a:t>Notice the 3 elements: “Holy Spirit”, “washing of regeneration” and saved. “Renewing of the Holy Spirit” refers to how the Holy Spirit works through the Word to save us (Jas. 1:21). </a:t>
            </a:r>
            <a:endParaRPr lang="en-US" sz="2600" dirty="0" smtClean="0"/>
          </a:p>
          <a:p>
            <a:endParaRPr lang="en-US" sz="2600" dirty="0"/>
          </a:p>
          <a:p>
            <a:r>
              <a:rPr lang="en-US" sz="2600" dirty="0" smtClean="0"/>
              <a:t>“</a:t>
            </a:r>
            <a:r>
              <a:rPr lang="en-US" sz="2600" dirty="0"/>
              <a:t>Washing” is defined as “Washing, cleansing; water (USB). </a:t>
            </a:r>
            <a:endParaRPr lang="en-US" sz="2600" dirty="0" smtClean="0"/>
          </a:p>
          <a:p>
            <a:r>
              <a:rPr lang="en-US" sz="2600" dirty="0" smtClean="0"/>
              <a:t>“</a:t>
            </a:r>
            <a:r>
              <a:rPr lang="en-US" sz="2600" dirty="0"/>
              <a:t>Regeneration” is defined as a new birth or renewal or restoration of life after death (Thayer</a:t>
            </a:r>
            <a:r>
              <a:rPr lang="en-US" sz="2600" dirty="0" smtClean="0"/>
              <a:t>).</a:t>
            </a:r>
          </a:p>
          <a:p>
            <a:r>
              <a:rPr lang="en-US" sz="2600" dirty="0" smtClean="0"/>
              <a:t> </a:t>
            </a:r>
          </a:p>
          <a:p>
            <a:r>
              <a:rPr lang="en-US" sz="2600" dirty="0" smtClean="0"/>
              <a:t>So</a:t>
            </a:r>
            <a:r>
              <a:rPr lang="en-US" sz="2600" dirty="0"/>
              <a:t>, “washing of regeneration” is referring to water baptism and “saved” means salvation. </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624786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500" dirty="0"/>
              <a:t>“For by </a:t>
            </a:r>
            <a:r>
              <a:rPr lang="en-US" sz="2500" u="sng" dirty="0"/>
              <a:t>one Spirit</a:t>
            </a:r>
            <a:r>
              <a:rPr lang="en-US" sz="2500" dirty="0"/>
              <a:t> we were all </a:t>
            </a:r>
            <a:r>
              <a:rPr lang="en-US" sz="2500" u="sng" dirty="0"/>
              <a:t>baptized</a:t>
            </a:r>
            <a:r>
              <a:rPr lang="en-US" sz="2500" dirty="0"/>
              <a:t> into </a:t>
            </a:r>
            <a:r>
              <a:rPr lang="en-US" sz="2500" u="sng" dirty="0"/>
              <a:t>one body</a:t>
            </a:r>
            <a:r>
              <a:rPr lang="en-US" sz="2500" dirty="0"/>
              <a:t>” (1 Cor. 12:13). </a:t>
            </a:r>
            <a:endParaRPr lang="en-US" sz="2500" dirty="0" smtClean="0"/>
          </a:p>
          <a:p>
            <a:endParaRPr lang="en-US" sz="2500" dirty="0"/>
          </a:p>
          <a:p>
            <a:r>
              <a:rPr lang="en-US" sz="2500" dirty="0"/>
              <a:t>Notice the 3 elements: “Spirit”, “baptized”, “one body”. Please notice Paul says, “By one Spirit” and not “With one Spirit.” This detail is important because it shows the baptism being spoken of is not Holy Spirit baptism because it is by the Holy Spirit. </a:t>
            </a:r>
            <a:endParaRPr lang="en-US" sz="2500" dirty="0" smtClean="0"/>
          </a:p>
          <a:p>
            <a:endParaRPr lang="en-US" sz="2500" dirty="0"/>
          </a:p>
          <a:p>
            <a:r>
              <a:rPr lang="en-US" sz="2500" dirty="0" smtClean="0"/>
              <a:t>The </a:t>
            </a:r>
            <a:r>
              <a:rPr lang="en-US" sz="2500" dirty="0"/>
              <a:t>Holy Spirit instructs us through the Word that we must be baptized in water into the name of Jesus for the remission of our sins (Acts 2:38). So, “baptism” refers to water baptism. “One body” is the same as saying the kingdom because the body is the church (Col. 1:18, 24), and the church is the same as the kingdom (Mt. 16:18-19).</a:t>
            </a:r>
          </a:p>
        </p:txBody>
      </p:sp>
    </p:spTree>
    <p:extLst>
      <p:ext uri="{BB962C8B-B14F-4D97-AF65-F5344CB8AC3E}">
        <p14:creationId xmlns:p14="http://schemas.microsoft.com/office/powerpoint/2010/main" val="163642029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
        <p:nvSpPr>
          <p:cNvPr id="2" name="Rectangle 1"/>
          <p:cNvSpPr/>
          <p:nvPr/>
        </p:nvSpPr>
        <p:spPr>
          <a:xfrm>
            <a:off x="0" y="0"/>
            <a:ext cx="9144000" cy="2462213"/>
          </a:xfrm>
          <a:prstGeom prst="rect">
            <a:avLst/>
          </a:prstGeom>
        </p:spPr>
        <p:txBody>
          <a:bodyPr wrap="square">
            <a:spAutoFit/>
          </a:bodyPr>
          <a:lstStyle/>
          <a:p>
            <a:pPr>
              <a:spcBef>
                <a:spcPct val="50000"/>
              </a:spcBef>
            </a:pPr>
            <a:r>
              <a:rPr lang="en-US" dirty="0"/>
              <a:t>John 3:5        </a:t>
            </a:r>
            <a:r>
              <a:rPr lang="en-US" dirty="0">
                <a:solidFill>
                  <a:srgbClr val="FFFF00"/>
                </a:solidFill>
              </a:rPr>
              <a:t>Spirit </a:t>
            </a:r>
            <a:r>
              <a:rPr lang="en-US" dirty="0"/>
              <a:t>              Water             </a:t>
            </a:r>
            <a:r>
              <a:rPr lang="en-US" dirty="0">
                <a:solidFill>
                  <a:srgbClr val="FFFF00"/>
                </a:solidFill>
              </a:rPr>
              <a:t>Kingdom</a:t>
            </a:r>
            <a:r>
              <a:rPr lang="en-US" dirty="0"/>
              <a:t> </a:t>
            </a:r>
          </a:p>
          <a:p>
            <a:pPr>
              <a:spcBef>
                <a:spcPct val="50000"/>
              </a:spcBef>
            </a:pPr>
            <a:r>
              <a:rPr lang="en-US" dirty="0"/>
              <a:t>Eph. 5:26       </a:t>
            </a:r>
            <a:r>
              <a:rPr lang="en-US" dirty="0">
                <a:solidFill>
                  <a:srgbClr val="FFFF00"/>
                </a:solidFill>
              </a:rPr>
              <a:t>Word</a:t>
            </a:r>
            <a:r>
              <a:rPr lang="en-US" dirty="0"/>
              <a:t>              Water             </a:t>
            </a:r>
            <a:r>
              <a:rPr lang="en-US" dirty="0">
                <a:solidFill>
                  <a:srgbClr val="FFFF00"/>
                </a:solidFill>
              </a:rPr>
              <a:t>Cleansed</a:t>
            </a:r>
            <a:r>
              <a:rPr lang="en-US" dirty="0"/>
              <a:t> </a:t>
            </a:r>
          </a:p>
          <a:p>
            <a:pPr>
              <a:spcBef>
                <a:spcPct val="50000"/>
              </a:spcBef>
            </a:pPr>
            <a:r>
              <a:rPr lang="en-US" dirty="0"/>
              <a:t>Tit. 3:5         </a:t>
            </a:r>
            <a:r>
              <a:rPr lang="en-US" dirty="0">
                <a:solidFill>
                  <a:srgbClr val="FFFF00"/>
                </a:solidFill>
              </a:rPr>
              <a:t>Holy Spirit      </a:t>
            </a:r>
            <a:r>
              <a:rPr lang="en-US" dirty="0"/>
              <a:t>Washing               </a:t>
            </a:r>
            <a:r>
              <a:rPr lang="en-US" dirty="0">
                <a:solidFill>
                  <a:srgbClr val="FFFF00"/>
                </a:solidFill>
              </a:rPr>
              <a:t>Saved</a:t>
            </a:r>
          </a:p>
          <a:p>
            <a:pPr>
              <a:spcBef>
                <a:spcPct val="50000"/>
              </a:spcBef>
            </a:pPr>
            <a:r>
              <a:rPr lang="en-US" dirty="0"/>
              <a:t>1 Cor. 12:13  </a:t>
            </a:r>
            <a:r>
              <a:rPr lang="en-US" dirty="0">
                <a:solidFill>
                  <a:srgbClr val="FFFF00"/>
                </a:solidFill>
              </a:rPr>
              <a:t>Spirit </a:t>
            </a:r>
            <a:r>
              <a:rPr lang="en-US" dirty="0"/>
              <a:t>            Baptized                </a:t>
            </a:r>
            <a:r>
              <a:rPr lang="en-US" dirty="0">
                <a:solidFill>
                  <a:srgbClr val="FFFF00"/>
                </a:solidFill>
              </a:rPr>
              <a:t>Body</a:t>
            </a:r>
            <a:r>
              <a:rPr lang="en-US" dirty="0">
                <a:effectLst>
                  <a:outerShdw blurRad="38100" dist="38100" dir="2700000" algn="tl">
                    <a:srgbClr val="000000"/>
                  </a:outerShdw>
                </a:effectLst>
              </a:rPr>
              <a:t> </a:t>
            </a:r>
          </a:p>
        </p:txBody>
      </p:sp>
      <p:sp>
        <p:nvSpPr>
          <p:cNvPr id="3" name="TextBox 2"/>
          <p:cNvSpPr txBox="1"/>
          <p:nvPr/>
        </p:nvSpPr>
        <p:spPr>
          <a:xfrm>
            <a:off x="114300" y="2667000"/>
            <a:ext cx="8915400" cy="3970318"/>
          </a:xfrm>
          <a:prstGeom prst="rect">
            <a:avLst/>
          </a:prstGeom>
          <a:noFill/>
        </p:spPr>
        <p:txBody>
          <a:bodyPr wrap="square" rtlCol="0">
            <a:spAutoFit/>
          </a:bodyPr>
          <a:lstStyle/>
          <a:p>
            <a:r>
              <a:rPr lang="en-US" dirty="0" smtClean="0"/>
              <a:t>To </a:t>
            </a:r>
            <a:r>
              <a:rPr lang="en-US" dirty="0"/>
              <a:t>be born again, we must believe that Jesus is the Son of God (Jn. 8:24), repent (</a:t>
            </a:r>
            <a:r>
              <a:rPr lang="en-US" dirty="0" err="1"/>
              <a:t>Lk</a:t>
            </a:r>
            <a:r>
              <a:rPr lang="en-US" dirty="0"/>
              <a:t>. 13:3), confess Jesus as Lord (Rom. 10:9-10) and be baptized (Acts 2:38; 1 Pet. 3:21; Acts 22:16). When we obey the Holy Spirit’s instructions, we are added to the kingdom by God (Acts 2:47), which is Jesus’ church or body (Col. 1:18, 24) that He will save (Eph. 5:23).</a:t>
            </a:r>
          </a:p>
          <a:p>
            <a:endParaRPr lang="en-US" dirty="0"/>
          </a:p>
        </p:txBody>
      </p:sp>
    </p:spTree>
    <p:extLst>
      <p:ext uri="{BB962C8B-B14F-4D97-AF65-F5344CB8AC3E}">
        <p14:creationId xmlns:p14="http://schemas.microsoft.com/office/powerpoint/2010/main" val="16601143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pic>
        <p:nvPicPr>
          <p:cNvPr id="1026" name="Picture 2" descr="http://www.addictinginfo.org/wp-content/uploads/2011/10/jesus-whip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52400"/>
            <a:ext cx="5553881"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1417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Ephesians 1:13  In Him you also </a:t>
            </a:r>
            <a:r>
              <a:rPr lang="en-US" i="1" dirty="0"/>
              <a:t>trusted, </a:t>
            </a:r>
            <a:r>
              <a:rPr lang="en-US" dirty="0"/>
              <a:t>after you heard the word of truth, the gospel of your salvation; in whom also, having believed, you were sealed with the Holy Spirit of promise,  </a:t>
            </a:r>
            <a:r>
              <a:rPr lang="en-US" baseline="30000" dirty="0"/>
              <a:t>14</a:t>
            </a:r>
            <a:r>
              <a:rPr lang="en-US" dirty="0"/>
              <a:t> who is the guarantee of our inheritance until the redemption of the purchased possession, to the praise of His glory. </a:t>
            </a:r>
            <a:endParaRPr lang="en-US" dirty="0" smtClean="0"/>
          </a:p>
          <a:p>
            <a:endParaRPr lang="en-US" dirty="0"/>
          </a:p>
          <a:p>
            <a:r>
              <a:rPr lang="en-US" dirty="0"/>
              <a:t>Ephesians 4:30  And do not grieve the Holy Spirit of God, by whom you were sealed for the day of redemption. Also 2 Cor. 1:22.</a:t>
            </a:r>
          </a:p>
        </p:txBody>
      </p:sp>
    </p:spTree>
    <p:extLst>
      <p:ext uri="{BB962C8B-B14F-4D97-AF65-F5344CB8AC3E}">
        <p14:creationId xmlns:p14="http://schemas.microsoft.com/office/powerpoint/2010/main" val="625435818"/>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word “seal” means “To mark with a seal as a means of identification, </a:t>
            </a:r>
            <a:r>
              <a:rPr lang="en-US" i="1" dirty="0"/>
              <a:t>mark, seal </a:t>
            </a:r>
            <a:r>
              <a:rPr lang="en-US" dirty="0"/>
              <a:t>so that the mark denoting ownership also carries with it the protection of the owner (</a:t>
            </a:r>
            <a:r>
              <a:rPr lang="en-US" dirty="0" err="1"/>
              <a:t>BDAG</a:t>
            </a:r>
            <a:r>
              <a:rPr lang="en-US" dirty="0"/>
              <a:t>).” </a:t>
            </a:r>
          </a:p>
        </p:txBody>
      </p:sp>
    </p:spTree>
    <p:extLst>
      <p:ext uri="{BB962C8B-B14F-4D97-AF65-F5344CB8AC3E}">
        <p14:creationId xmlns:p14="http://schemas.microsoft.com/office/powerpoint/2010/main" val="652895825"/>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Just as the Holy Spirit was a witness for Jesus (1 Jn. 5:6), He bears witness that we are children of God (Rom. 8:16). </a:t>
            </a:r>
          </a:p>
        </p:txBody>
      </p:sp>
    </p:spTree>
    <p:extLst>
      <p:ext uri="{BB962C8B-B14F-4D97-AF65-F5344CB8AC3E}">
        <p14:creationId xmlns:p14="http://schemas.microsoft.com/office/powerpoint/2010/main" val="3196133384"/>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Once we are born again, we are considered to be the temple of God, and all three members of the Godhead will dwell in </a:t>
            </a:r>
            <a:r>
              <a:rPr lang="en-US" dirty="0" smtClean="0"/>
              <a:t>us</a:t>
            </a:r>
          </a:p>
          <a:p>
            <a:endParaRPr lang="en-US" dirty="0" smtClean="0"/>
          </a:p>
          <a:p>
            <a:pPr marL="457200" indent="-457200">
              <a:buFont typeface="Arial" pitchFamily="34" charset="0"/>
              <a:buChar char="•"/>
            </a:pPr>
            <a:r>
              <a:rPr lang="en-US" dirty="0" smtClean="0"/>
              <a:t>Holy </a:t>
            </a:r>
            <a:r>
              <a:rPr lang="en-US" dirty="0"/>
              <a:t>Spirit: 1 Cor. 3:16; 6:19; Rom. 8:9, 11; </a:t>
            </a:r>
            <a:endParaRPr lang="en-US" dirty="0" smtClean="0"/>
          </a:p>
          <a:p>
            <a:pPr marL="457200" indent="-457200">
              <a:buFont typeface="Arial" pitchFamily="34" charset="0"/>
              <a:buChar char="•"/>
            </a:pPr>
            <a:r>
              <a:rPr lang="en-US" dirty="0" smtClean="0"/>
              <a:t>Father</a:t>
            </a:r>
            <a:r>
              <a:rPr lang="en-US" dirty="0"/>
              <a:t>: 2 Cor. 6:16; Jn. 14:23</a:t>
            </a:r>
            <a:r>
              <a:rPr lang="en-US" dirty="0" smtClean="0"/>
              <a:t>;</a:t>
            </a:r>
          </a:p>
          <a:p>
            <a:pPr marL="457200" indent="-457200">
              <a:buFont typeface="Arial" pitchFamily="34" charset="0"/>
              <a:buChar char="•"/>
            </a:pPr>
            <a:r>
              <a:rPr lang="en-US" dirty="0" smtClean="0"/>
              <a:t>Jesus</a:t>
            </a:r>
            <a:r>
              <a:rPr lang="en-US" dirty="0"/>
              <a:t>: Rom. 8:10; 2 Cor. 13:5; Jn. 6:56).</a:t>
            </a:r>
          </a:p>
        </p:txBody>
      </p:sp>
    </p:spTree>
    <p:extLst>
      <p:ext uri="{BB962C8B-B14F-4D97-AF65-F5344CB8AC3E}">
        <p14:creationId xmlns:p14="http://schemas.microsoft.com/office/powerpoint/2010/main" val="259202624"/>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How do they dwell in us? </a:t>
            </a:r>
            <a:endParaRPr lang="en-US" dirty="0" smtClean="0"/>
          </a:p>
          <a:p>
            <a:endParaRPr lang="en-US" dirty="0"/>
          </a:p>
          <a:p>
            <a:r>
              <a:rPr lang="en-US" dirty="0" smtClean="0"/>
              <a:t>It </a:t>
            </a:r>
            <a:r>
              <a:rPr lang="en-US" dirty="0"/>
              <a:t>is by our faith</a:t>
            </a:r>
            <a:r>
              <a:rPr lang="en-US" dirty="0" smtClean="0"/>
              <a:t>:</a:t>
            </a:r>
          </a:p>
          <a:p>
            <a:endParaRPr lang="en-US" dirty="0"/>
          </a:p>
          <a:p>
            <a:r>
              <a:rPr lang="en-US" dirty="0"/>
              <a:t>Ephesians 3:17 that Christ may dwell in your hearts </a:t>
            </a:r>
            <a:r>
              <a:rPr lang="en-US" u="sng" dirty="0"/>
              <a:t>through faith</a:t>
            </a:r>
            <a:r>
              <a:rPr lang="en-US" dirty="0"/>
              <a:t>; that you, being rooted and grounded in love,</a:t>
            </a:r>
          </a:p>
        </p:txBody>
      </p:sp>
    </p:spTree>
    <p:extLst>
      <p:ext uri="{BB962C8B-B14F-4D97-AF65-F5344CB8AC3E}">
        <p14:creationId xmlns:p14="http://schemas.microsoft.com/office/powerpoint/2010/main" val="1272829868"/>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Colossians 2:12  buried with Him in baptism, in which you also were raised with </a:t>
            </a:r>
            <a:r>
              <a:rPr lang="en-US" i="1" dirty="0"/>
              <a:t>Him </a:t>
            </a:r>
            <a:r>
              <a:rPr lang="en-US" u="sng" dirty="0"/>
              <a:t>through faith in the working of God</a:t>
            </a:r>
            <a:r>
              <a:rPr lang="en-US" dirty="0"/>
              <a:t>, who raised Him from the dead. </a:t>
            </a:r>
          </a:p>
        </p:txBody>
      </p:sp>
    </p:spTree>
    <p:extLst>
      <p:ext uri="{BB962C8B-B14F-4D97-AF65-F5344CB8AC3E}">
        <p14:creationId xmlns:p14="http://schemas.microsoft.com/office/powerpoint/2010/main" val="3379778944"/>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When </a:t>
            </a:r>
            <a:r>
              <a:rPr lang="en-US" dirty="0"/>
              <a:t>He does the second time, He say, "It is written, 'My house shall be called a house of prayer,' but you have made it a 'den of thieves.'” (Mt. 21:13). </a:t>
            </a:r>
          </a:p>
        </p:txBody>
      </p:sp>
    </p:spTree>
    <p:extLst>
      <p:ext uri="{BB962C8B-B14F-4D97-AF65-F5344CB8AC3E}">
        <p14:creationId xmlns:p14="http://schemas.microsoft.com/office/powerpoint/2010/main" val="313390295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He called the temple, “My Father’s house.” </a:t>
            </a:r>
          </a:p>
        </p:txBody>
      </p:sp>
    </p:spTree>
    <p:extLst>
      <p:ext uri="{BB962C8B-B14F-4D97-AF65-F5344CB8AC3E}">
        <p14:creationId xmlns:p14="http://schemas.microsoft.com/office/powerpoint/2010/main" val="201570842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2:18 So the Jews answered and said to Him, "What sign do You show to us, since You do these things?"</a:t>
            </a:r>
          </a:p>
        </p:txBody>
      </p:sp>
    </p:spTree>
    <p:extLst>
      <p:ext uri="{BB962C8B-B14F-4D97-AF65-F5344CB8AC3E}">
        <p14:creationId xmlns:p14="http://schemas.microsoft.com/office/powerpoint/2010/main" val="6971455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2:19 Jesus answered and said to them, "Destroy this temple, and in three days I will raise it up."  </a:t>
            </a:r>
            <a:r>
              <a:rPr lang="en-US" baseline="30000" dirty="0"/>
              <a:t>20</a:t>
            </a:r>
            <a:r>
              <a:rPr lang="en-US" dirty="0"/>
              <a:t> Then the Jews said, "It has taken forty-six years to build this temple, and will You raise it up in three days?"  </a:t>
            </a:r>
            <a:r>
              <a:rPr lang="en-US" baseline="30000" dirty="0"/>
              <a:t>21</a:t>
            </a:r>
            <a:r>
              <a:rPr lang="en-US" dirty="0"/>
              <a:t> But He was speaking of the temple of His body.  </a:t>
            </a:r>
            <a:r>
              <a:rPr lang="en-US" baseline="30000" dirty="0"/>
              <a:t>22</a:t>
            </a:r>
            <a:r>
              <a:rPr lang="en-US" dirty="0"/>
              <a:t> Therefore, when He had risen from the dead, His disciples remembered that He had said this to them; and they believed the Scripture and the word which Jesus had said.</a:t>
            </a:r>
          </a:p>
          <a:p>
            <a:r>
              <a:rPr lang="en-US" dirty="0"/>
              <a:t> </a:t>
            </a:r>
          </a:p>
        </p:txBody>
      </p:sp>
    </p:spTree>
    <p:extLst>
      <p:ext uri="{BB962C8B-B14F-4D97-AF65-F5344CB8AC3E}">
        <p14:creationId xmlns:p14="http://schemas.microsoft.com/office/powerpoint/2010/main" val="13149522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Timothy 3:16 All Scripture </a:t>
            </a:r>
            <a:r>
              <a:rPr lang="en-US" i="1" dirty="0"/>
              <a:t>is </a:t>
            </a:r>
            <a:r>
              <a:rPr lang="en-US" dirty="0"/>
              <a:t>given by inspiration of God, and </a:t>
            </a:r>
            <a:r>
              <a:rPr lang="en-US" i="1" dirty="0"/>
              <a:t>is </a:t>
            </a:r>
            <a:r>
              <a:rPr lang="en-US" dirty="0"/>
              <a:t>profitable for doctrine, for reproof, for correction, for instruction in righteousness,  </a:t>
            </a:r>
            <a:r>
              <a:rPr lang="en-US" baseline="30000" dirty="0"/>
              <a:t>17</a:t>
            </a:r>
            <a:r>
              <a:rPr lang="en-US" dirty="0"/>
              <a:t> that the man of God may be complete, thoroughly equipped for every good work.</a:t>
            </a:r>
          </a:p>
          <a:p>
            <a:r>
              <a:rPr lang="en-US" dirty="0"/>
              <a:t> </a:t>
            </a:r>
          </a:p>
          <a:p>
            <a:r>
              <a:rPr lang="en-US" dirty="0"/>
              <a:t>2 Peter 1:3 as His divine power has given to us all things that </a:t>
            </a:r>
            <a:r>
              <a:rPr lang="en-US" i="1" dirty="0"/>
              <a:t>pertain </a:t>
            </a:r>
            <a:r>
              <a:rPr lang="en-US" dirty="0"/>
              <a:t>to life and godliness, through the knowledge of Him who called us by glory and virtue,</a:t>
            </a:r>
          </a:p>
        </p:txBody>
      </p:sp>
    </p:spTree>
    <p:extLst>
      <p:ext uri="{BB962C8B-B14F-4D97-AF65-F5344CB8AC3E}">
        <p14:creationId xmlns:p14="http://schemas.microsoft.com/office/powerpoint/2010/main" val="176309364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17:30 "Truly, these times of ignorance God overlooked, but now commands all men everywhere to repent,  </a:t>
            </a:r>
            <a:r>
              <a:rPr lang="en-US" baseline="30000" dirty="0"/>
              <a:t>31</a:t>
            </a:r>
            <a:r>
              <a:rPr lang="en-US" dirty="0"/>
              <a:t> "because He has appointed a day on which He will judge the world in righteousness by the Man whom He has ordained.</a:t>
            </a:r>
          </a:p>
          <a:p>
            <a:r>
              <a:rPr lang="en-US" dirty="0"/>
              <a:t> </a:t>
            </a:r>
          </a:p>
          <a:p>
            <a:r>
              <a:rPr lang="en-US" dirty="0"/>
              <a:t>2 Thessalonians 1:7 and to </a:t>
            </a:r>
            <a:r>
              <a:rPr lang="en-US" i="1" dirty="0"/>
              <a:t>give </a:t>
            </a:r>
            <a:r>
              <a:rPr lang="en-US" dirty="0"/>
              <a:t>you who are troubled rest with us when the Lord Jesus is revealed from heaven with His mighty angels,  </a:t>
            </a:r>
            <a:r>
              <a:rPr lang="en-US" baseline="30000" dirty="0"/>
              <a:t>8</a:t>
            </a:r>
            <a:r>
              <a:rPr lang="en-US" dirty="0"/>
              <a:t> in flaming fire taking vengeance on those who do not know God, and on those who do not obey the gospel of our Lord Jesus Christ.</a:t>
            </a:r>
          </a:p>
        </p:txBody>
      </p:sp>
    </p:spTree>
    <p:extLst>
      <p:ext uri="{BB962C8B-B14F-4D97-AF65-F5344CB8AC3E}">
        <p14:creationId xmlns:p14="http://schemas.microsoft.com/office/powerpoint/2010/main" val="6464774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2459</TotalTime>
  <Words>2163</Words>
  <Application>Microsoft Office PowerPoint</Application>
  <PresentationFormat>On-screen Show (4:3)</PresentationFormat>
  <Paragraphs>76</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52</cp:revision>
  <dcterms:created xsi:type="dcterms:W3CDTF">2006-12-19T00:50:39Z</dcterms:created>
  <dcterms:modified xsi:type="dcterms:W3CDTF">2013-05-05T05:23:27Z</dcterms:modified>
</cp:coreProperties>
</file>